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314" r:id="rId6"/>
    <p:sldId id="313" r:id="rId7"/>
    <p:sldId id="312" r:id="rId8"/>
    <p:sldId id="316" r:id="rId9"/>
    <p:sldId id="31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0D3906-17B3-4BD5-BE7F-AABEF2019035}" v="14" dt="2020-03-27T23:03:39.2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penandthepad.com/write-reverse-poem-8556361.html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u1JZiSbHo" TargetMode="External"/><Relationship Id="rId2" Type="http://schemas.openxmlformats.org/officeDocument/2006/relationships/hyperlink" Target="https://youtu.be/99UH0JB7m5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29733360" TargetMode="External"/><Relationship Id="rId4" Type="http://schemas.openxmlformats.org/officeDocument/2006/relationships/hyperlink" Target="https://www.youtube.com/watch?v=_dKJ75F3tj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dirty="0"/>
              <a:t>Reverse and Narrative Poems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What they are, and how to create them.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E334-1849-4D42-A8B5-8DB11E2D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9823807" cy="10629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Reverse Poem Definition: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69E84-D0AE-4EA2-B279-1FB382792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dirty="0"/>
              <a:t>A poem in which the lines make sense when read in order and when read in reverse order. </a:t>
            </a:r>
          </a:p>
          <a:p>
            <a:pPr lvl="1"/>
            <a:r>
              <a:rPr lang="en-US" sz="3000" dirty="0"/>
              <a:t>It’s really cool when it’s read backward and has the opposite meaning.</a:t>
            </a:r>
          </a:p>
          <a:p>
            <a:pPr lvl="1"/>
            <a:r>
              <a:rPr lang="en-US" sz="3000" dirty="0"/>
              <a:t>Every </a:t>
            </a:r>
            <a:r>
              <a:rPr lang="en-US" sz="3000" i="1" dirty="0"/>
              <a:t>other</a:t>
            </a:r>
            <a:r>
              <a:rPr lang="en-US" sz="3000" dirty="0"/>
              <a:t> line might be a clause or phrases that could stand alone.</a:t>
            </a:r>
          </a:p>
          <a:p>
            <a:pPr lvl="1"/>
            <a:r>
              <a:rPr lang="en-US" sz="3000" dirty="0"/>
              <a:t>The trick is making the lines work backward and forward with the lines above and below it.  </a:t>
            </a:r>
          </a:p>
          <a:p>
            <a:pPr marL="274320" lvl="1" indent="0">
              <a:buNone/>
            </a:pPr>
            <a:endParaRPr lang="en-US" sz="3000" i="1" dirty="0"/>
          </a:p>
          <a:p>
            <a:pPr marL="274320" lvl="1" indent="0">
              <a:buNone/>
            </a:pPr>
            <a:r>
              <a:rPr lang="en-US" sz="3000" i="1" dirty="0"/>
              <a:t>(Warning– the next slide contains unpleasant pictures)</a:t>
            </a:r>
          </a:p>
        </p:txBody>
      </p:sp>
    </p:spTree>
    <p:extLst>
      <p:ext uri="{BB962C8B-B14F-4D97-AF65-F5344CB8AC3E}">
        <p14:creationId xmlns:p14="http://schemas.microsoft.com/office/powerpoint/2010/main" val="428423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4F082-7668-48FA-A79C-8AAA82A37C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7" r="2" b="4097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D5637-CED6-48F6-BD0E-7A2A315B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 wrote this one after I hurt my hands at the beach.  (I typed it with my toes.)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455942-2061-45A2-B451-78FA06A71CA1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274"/>
          <a:stretch/>
        </p:blipFill>
        <p:spPr>
          <a:xfrm>
            <a:off x="20" y="3429000"/>
            <a:ext cx="5663460" cy="3429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A31EB-C9D8-4CC1-8D1B-9DB42E525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3580" y="1900719"/>
            <a:ext cx="4788683" cy="431468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How beautiful,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Like a sunset,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Red, purple, and blue.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They are symbols of carelessness.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Although my hands look battered,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 am lucky;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 shouldn’t whine about it.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 would not be writing this at all.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If I had gone in head first,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 might have broken my neck.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How clumsy!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(Now read it from the bottom up)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By: Ms. Davenport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(The next one is better)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86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82FC-59E8-418D-AA1E-D1D0ADBC8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2837" y="565079"/>
            <a:ext cx="5917914" cy="619018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Our Generation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sz="2200" dirty="0"/>
              <a:t>Our generation will be known for nothing.</a:t>
            </a:r>
            <a:br>
              <a:rPr lang="en-US" sz="2200" dirty="0"/>
            </a:br>
            <a:r>
              <a:rPr lang="en-US" sz="2200" dirty="0"/>
              <a:t>Never will anybody say,</a:t>
            </a:r>
            <a:br>
              <a:rPr lang="en-US" sz="2200" dirty="0"/>
            </a:br>
            <a:r>
              <a:rPr lang="en-US" sz="2200" dirty="0"/>
              <a:t>We were the peak of mankind.</a:t>
            </a:r>
            <a:br>
              <a:rPr lang="en-US" sz="2200" dirty="0"/>
            </a:br>
            <a:r>
              <a:rPr lang="en-US" sz="2200" dirty="0"/>
              <a:t>That is wrong, the truth is</a:t>
            </a:r>
            <a:br>
              <a:rPr lang="en-US" sz="2200" dirty="0"/>
            </a:br>
            <a:r>
              <a:rPr lang="en-US" sz="2200" dirty="0"/>
              <a:t>Our generation was a failure.</a:t>
            </a:r>
            <a:br>
              <a:rPr lang="en-US" sz="2200" dirty="0"/>
            </a:br>
            <a:r>
              <a:rPr lang="en-US" sz="2200" dirty="0"/>
              <a:t>Thinking that</a:t>
            </a:r>
            <a:br>
              <a:rPr lang="en-US" sz="2200" dirty="0"/>
            </a:br>
            <a:r>
              <a:rPr lang="en-US" sz="2200" dirty="0"/>
              <a:t>We actually succeeded</a:t>
            </a:r>
            <a:br>
              <a:rPr lang="en-US" sz="2200" dirty="0"/>
            </a:br>
            <a:r>
              <a:rPr lang="en-US" sz="2200" dirty="0"/>
              <a:t>Is a waste. And we know</a:t>
            </a:r>
            <a:br>
              <a:rPr lang="en-US" sz="2200" dirty="0"/>
            </a:br>
            <a:r>
              <a:rPr lang="en-US" sz="2200" dirty="0"/>
              <a:t>Living only for money and power</a:t>
            </a:r>
            <a:br>
              <a:rPr lang="en-US" sz="2200" dirty="0"/>
            </a:br>
            <a:r>
              <a:rPr lang="en-US" sz="2200" dirty="0"/>
              <a:t>Is the way to go.</a:t>
            </a:r>
            <a:br>
              <a:rPr lang="en-US" sz="2200" dirty="0"/>
            </a:br>
            <a:r>
              <a:rPr lang="en-US" sz="2200" dirty="0"/>
              <a:t>Being loving, respectful, and kind</a:t>
            </a:r>
            <a:br>
              <a:rPr lang="en-US" sz="2200" dirty="0"/>
            </a:br>
            <a:r>
              <a:rPr lang="en-US" sz="2200" dirty="0"/>
              <a:t>Is a dumb thing to do.</a:t>
            </a:r>
            <a:br>
              <a:rPr lang="en-US" sz="2200" dirty="0"/>
            </a:br>
            <a:r>
              <a:rPr lang="en-US" sz="2200" dirty="0"/>
              <a:t>Forgetting about that time,</a:t>
            </a:r>
            <a:br>
              <a:rPr lang="en-US" sz="2200" dirty="0"/>
            </a:br>
            <a:r>
              <a:rPr lang="en-US" sz="2200" dirty="0"/>
              <a:t>Will not be easy, but we will try.</a:t>
            </a:r>
            <a:br>
              <a:rPr lang="en-US" sz="2200" dirty="0"/>
            </a:br>
            <a:r>
              <a:rPr lang="en-US" sz="2200" dirty="0"/>
              <a:t>Changing our world for the better</a:t>
            </a:r>
            <a:br>
              <a:rPr lang="en-US" sz="2200" dirty="0"/>
            </a:br>
            <a:r>
              <a:rPr lang="en-US" sz="2200" dirty="0"/>
              <a:t>Is something we never did.</a:t>
            </a:r>
            <a:br>
              <a:rPr lang="en-US" sz="2200" dirty="0"/>
            </a:br>
            <a:r>
              <a:rPr lang="en-US" sz="2200" dirty="0"/>
              <a:t>Giving up</a:t>
            </a:r>
            <a:br>
              <a:rPr lang="en-US" sz="2200" dirty="0"/>
            </a:br>
            <a:r>
              <a:rPr lang="en-US" sz="2200" dirty="0"/>
              <a:t>Was how we handled our problems.</a:t>
            </a:r>
            <a:br>
              <a:rPr lang="en-US" sz="2200" dirty="0"/>
            </a:br>
            <a:r>
              <a:rPr lang="en-US" sz="2200" dirty="0"/>
              <a:t>Working hard</a:t>
            </a:r>
            <a:br>
              <a:rPr lang="en-US" sz="2200" dirty="0"/>
            </a:br>
            <a:r>
              <a:rPr lang="en-US" sz="2200" dirty="0"/>
              <a:t>Was a joke.</a:t>
            </a:r>
            <a:br>
              <a:rPr lang="en-US" sz="2200" dirty="0"/>
            </a:br>
            <a:r>
              <a:rPr lang="en-US" sz="2200" dirty="0"/>
              <a:t>We knew that</a:t>
            </a:r>
            <a:br>
              <a:rPr lang="en-US" sz="2200" dirty="0"/>
            </a:br>
            <a:r>
              <a:rPr lang="en-US" sz="2200" dirty="0"/>
              <a:t>People thought we couldn't come back</a:t>
            </a:r>
            <a:br>
              <a:rPr lang="en-US" sz="2200" dirty="0"/>
            </a:br>
            <a:r>
              <a:rPr lang="en-US" sz="2200" dirty="0"/>
              <a:t>That might be true,</a:t>
            </a:r>
            <a:br>
              <a:rPr lang="en-US" sz="2200" dirty="0"/>
            </a:br>
            <a:r>
              <a:rPr lang="en-US" sz="2200" dirty="0"/>
              <a:t>Unless we turn things around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Our generation will be known for nothing.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(And now read this bottom to top) 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7904F-CD3C-4476-9BE3-3B48A4B9B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4265" y="811658"/>
            <a:ext cx="3619928" cy="34521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Bodoni MT Condensed" panose="02070606080606020203" pitchFamily="18" charset="0"/>
                <a:cs typeface="Aldhabi" panose="020B0604020202020204" pitchFamily="2" charset="-78"/>
              </a:rPr>
              <a:t>“Our Generation” was written by a British student, Jordon Nichols, when he was 14-years-old. His brother posted it on social media, and it went viral!</a:t>
            </a:r>
          </a:p>
          <a:p>
            <a:pPr marL="0" indent="0">
              <a:buNone/>
            </a:pPr>
            <a:endParaRPr lang="en-US" sz="2800" dirty="0">
              <a:latin typeface="Blackadder ITC" panose="04020505051007020D02" pitchFamily="82" charset="0"/>
              <a:cs typeface="Aldhabi" panose="020B0604020202020204" pitchFamily="2" charset="-78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  <a:latin typeface="Blackadder ITC" panose="04020505051007020D02" pitchFamily="82" charset="0"/>
                <a:cs typeface="Aldhabi" panose="020B0604020202020204" pitchFamily="2" charset="-78"/>
              </a:rPr>
              <a:t>(See </a:t>
            </a:r>
            <a:r>
              <a:rPr lang="en-US" sz="2800" dirty="0">
                <a:solidFill>
                  <a:srgbClr val="7030A0"/>
                </a:solidFill>
                <a:latin typeface="Blackadder ITC" panose="04020505051007020D02" pitchFamily="82" charset="0"/>
                <a:cs typeface="Aldhabi" panose="020B0604020202020204" pitchFamily="2" charset="-78"/>
                <a:hlinkClick r:id="rId5"/>
              </a:rPr>
              <a:t>this link </a:t>
            </a:r>
            <a:r>
              <a:rPr lang="en-US" sz="2800" dirty="0">
                <a:solidFill>
                  <a:srgbClr val="7030A0"/>
                </a:solidFill>
                <a:latin typeface="Blackadder ITC" panose="04020505051007020D02" pitchFamily="82" charset="0"/>
                <a:cs typeface="Aldhabi" panose="020B0604020202020204" pitchFamily="2" charset="-78"/>
              </a:rPr>
              <a:t>for tips on writing your own reverse poem.)</a:t>
            </a:r>
          </a:p>
        </p:txBody>
      </p:sp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7E334-1849-4D42-A8B5-8DB11E2D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9823807" cy="106291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Narrative Poem Definition: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69E84-D0AE-4EA2-B279-1FB382792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A </a:t>
            </a:r>
            <a:r>
              <a:rPr lang="en-US" sz="3200" b="1" u="sng" dirty="0"/>
              <a:t>long</a:t>
            </a:r>
            <a:r>
              <a:rPr lang="en-US" sz="3200" b="1" dirty="0"/>
              <a:t> poem that tells a story.  </a:t>
            </a:r>
          </a:p>
          <a:p>
            <a:pPr lvl="1"/>
            <a:r>
              <a:rPr lang="en-US" sz="3000" dirty="0"/>
              <a:t>It’s really like a short story in verse.</a:t>
            </a:r>
          </a:p>
          <a:p>
            <a:pPr lvl="1"/>
            <a:r>
              <a:rPr lang="en-US" sz="3000" dirty="0"/>
              <a:t>A narrative poem contains short story elements, like exposition, conflict, climax, and falling action.</a:t>
            </a:r>
          </a:p>
          <a:p>
            <a:pPr lvl="1"/>
            <a:r>
              <a:rPr lang="en-US" sz="3000" i="1" dirty="0"/>
              <a:t>Not all poems that have stories are narrative! </a:t>
            </a:r>
            <a:r>
              <a:rPr lang="en-US" sz="3000" dirty="0"/>
              <a:t>Be sure they have all the parts that a short story would have.</a:t>
            </a:r>
          </a:p>
          <a:p>
            <a:pPr marL="274320" lvl="1" indent="0">
              <a:buNone/>
            </a:pPr>
            <a:endParaRPr lang="en-US" sz="3000" dirty="0"/>
          </a:p>
          <a:p>
            <a:pPr marL="274320" lvl="1" indent="0">
              <a:buNone/>
            </a:pPr>
            <a:r>
              <a:rPr lang="en-US" sz="2000" dirty="0"/>
              <a:t>(“Annabel Lee” is a lyric poem.  At 42 lines, it’s too short to be a narrative poem.)</a:t>
            </a:r>
          </a:p>
          <a:p>
            <a:pPr marL="274320" lvl="1" indent="0">
              <a:buNone/>
            </a:pPr>
            <a:endParaRPr lang="en-US" sz="3000" i="1" dirty="0"/>
          </a:p>
        </p:txBody>
      </p:sp>
    </p:spTree>
    <p:extLst>
      <p:ext uri="{BB962C8B-B14F-4D97-AF65-F5344CB8AC3E}">
        <p14:creationId xmlns:p14="http://schemas.microsoft.com/office/powerpoint/2010/main" val="182442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89B6-8A10-4079-8D90-A445D970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Narrative Poems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18E52-76AE-4DAC-84BD-90D056B8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Click the links…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>
                <a:hlinkClick r:id="rId2"/>
              </a:rPr>
              <a:t>The Highwayman</a:t>
            </a:r>
            <a:r>
              <a:rPr lang="en-US" dirty="0"/>
              <a:t>” by Alfred Noyes  (The animation in </a:t>
            </a:r>
            <a:r>
              <a:rPr lang="en-US" dirty="0">
                <a:hlinkClick r:id="rId3"/>
              </a:rPr>
              <a:t>this version </a:t>
            </a:r>
            <a:r>
              <a:rPr lang="en-US" dirty="0"/>
              <a:t>is beautiful, but some of the poem is missing.)</a:t>
            </a:r>
          </a:p>
          <a:p>
            <a:pPr marL="0" indent="0">
              <a:buNone/>
            </a:pPr>
            <a:r>
              <a:rPr lang="en-US" dirty="0"/>
              <a:t>“A Visit from St. Nicholas” (You know, “ </a:t>
            </a:r>
            <a:r>
              <a:rPr lang="en-US" dirty="0" err="1"/>
              <a:t>‘Twas</a:t>
            </a:r>
            <a:r>
              <a:rPr lang="en-US" dirty="0"/>
              <a:t> the night before Christmas…”) by Clement Clark Moore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“The Midnight Ride of Paul Revere” </a:t>
            </a:r>
            <a:r>
              <a:rPr lang="en-US" dirty="0"/>
              <a:t>by Henry Wadsworth Longfellow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“The Raven” </a:t>
            </a:r>
            <a:r>
              <a:rPr lang="en-US" dirty="0"/>
              <a:t>by Edgar Allan Poe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choose to write a narrative poem. Make sure it has rhyme and meter and be sure it contains a complete story.  (Can we analyze it with a plot diagram?)</a:t>
            </a:r>
          </a:p>
        </p:txBody>
      </p:sp>
    </p:spTree>
    <p:extLst>
      <p:ext uri="{BB962C8B-B14F-4D97-AF65-F5344CB8AC3E}">
        <p14:creationId xmlns:p14="http://schemas.microsoft.com/office/powerpoint/2010/main" val="1827309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066c165-0492-46fe-8422-b14e4873771a" xsi:nil="true"/>
    <Teachers xmlns="d066c165-0492-46fe-8422-b14e4873771a">
      <UserInfo>
        <DisplayName/>
        <AccountId xsi:nil="true"/>
        <AccountType/>
      </UserInfo>
    </Teachers>
    <Has_Teacher_Only_SectionGroup xmlns="d066c165-0492-46fe-8422-b14e4873771a" xsi:nil="true"/>
    <Self_Registration_Enabled0 xmlns="d066c165-0492-46fe-8422-b14e4873771a" xsi:nil="true"/>
    <Invited_Teachers xmlns="d066c165-0492-46fe-8422-b14e4873771a" xsi:nil="true"/>
    <Owner xmlns="d066c165-0492-46fe-8422-b14e4873771a">
      <UserInfo>
        <DisplayName/>
        <AccountId xsi:nil="true"/>
        <AccountType/>
      </UserInfo>
    </Owner>
    <CultureName xmlns="d066c165-0492-46fe-8422-b14e4873771a" xsi:nil="true"/>
    <NotebookType xmlns="d066c165-0492-46fe-8422-b14e4873771a" xsi:nil="true"/>
    <Templates xmlns="d066c165-0492-46fe-8422-b14e4873771a" xsi:nil="true"/>
    <Is_Collaboration_Space_Locked xmlns="d066c165-0492-46fe-8422-b14e4873771a" xsi:nil="true"/>
    <FolderType xmlns="d066c165-0492-46fe-8422-b14e4873771a" xsi:nil="true"/>
    <Students xmlns="d066c165-0492-46fe-8422-b14e4873771a">
      <UserInfo>
        <DisplayName/>
        <AccountId xsi:nil="true"/>
        <AccountType/>
      </UserInfo>
    </Students>
    <Student_Groups xmlns="d066c165-0492-46fe-8422-b14e4873771a">
      <UserInfo>
        <DisplayName/>
        <AccountId xsi:nil="true"/>
        <AccountType/>
      </UserInfo>
    </Student_Groups>
    <DefaultSectionNames xmlns="d066c165-0492-46fe-8422-b14e4873771a" xsi:nil="true"/>
    <AppVersion xmlns="d066c165-0492-46fe-8422-b14e4873771a" xsi:nil="true"/>
    <Self_Registration_Enabled xmlns="d066c165-0492-46fe-8422-b14e4873771a" xsi:nil="true"/>
    <Invited_Students xmlns="d066c165-0492-46fe-8422-b14e4873771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48DA78232054583464A84CBFB02E3" ma:contentTypeVersion="31" ma:contentTypeDescription="Create a new document." ma:contentTypeScope="" ma:versionID="d02ffda7c2b4a7346ed1fcd8acad719f">
  <xsd:schema xmlns:xsd="http://www.w3.org/2001/XMLSchema" xmlns:xs="http://www.w3.org/2001/XMLSchema" xmlns:p="http://schemas.microsoft.com/office/2006/metadata/properties" xmlns:ns3="bd384229-0c04-4c4f-94de-a010d2f4a152" xmlns:ns4="d066c165-0492-46fe-8422-b14e4873771a" targetNamespace="http://schemas.microsoft.com/office/2006/metadata/properties" ma:root="true" ma:fieldsID="2a2c5865bc258072b00bb6183e85801e" ns3:_="" ns4:_="">
    <xsd:import namespace="bd384229-0c04-4c4f-94de-a010d2f4a152"/>
    <xsd:import namespace="d066c165-0492-46fe-8422-b14e487377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Templates" minOccurs="0"/>
                <xsd:element ref="ns4:Self_Registration_Enabled0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384229-0c04-4c4f-94de-a010d2f4a1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6c165-0492-46fe-8422-b14e4873771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mplates" ma:index="32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3" nillable="true" ma:displayName="Self Registration Enabled" ma:internalName="Self_Registration_Enabled0">
      <xsd:simpleType>
        <xsd:restriction base="dms:Boolean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d066c165-0492-46fe-8422-b14e4873771a"/>
  </ds:schemaRefs>
</ds:datastoreItem>
</file>

<file path=customXml/itemProps3.xml><?xml version="1.0" encoding="utf-8"?>
<ds:datastoreItem xmlns:ds="http://schemas.openxmlformats.org/officeDocument/2006/customXml" ds:itemID="{3D1B851C-886F-457E-A7B7-C0DDAC6CF9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384229-0c04-4c4f-94de-a010d2f4a152"/>
    <ds:schemaRef ds:uri="d066c165-0492-46fe-8422-b14e487377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626</Words>
  <Application>Microsoft Office PowerPoint</Application>
  <PresentationFormat>Widescreen</PresentationFormat>
  <Paragraphs>47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SavonVTI</vt:lpstr>
      <vt:lpstr>Reverse and Narrative Poems</vt:lpstr>
      <vt:lpstr> Reverse Poem Definition: </vt:lpstr>
      <vt:lpstr>I wrote this one after I hurt my hands at the beach.  (I typed it with my toes.)</vt:lpstr>
      <vt:lpstr>PowerPoint Presentation</vt:lpstr>
      <vt:lpstr> Narrative Poem Definition: </vt:lpstr>
      <vt:lpstr>Examples of Narrative Poems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and Narrative Poems</dc:title>
  <dc:creator/>
  <cp:lastModifiedBy/>
  <cp:revision>2</cp:revision>
  <dcterms:created xsi:type="dcterms:W3CDTF">2020-03-27T21:45:37Z</dcterms:created>
  <dcterms:modified xsi:type="dcterms:W3CDTF">2020-03-29T23:39:58Z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davenportl@fultonschools.org</vt:lpwstr>
  </property>
  <property fmtid="{D5CDD505-2E9C-101B-9397-08002B2CF9AE}" pid="5" name="MSIP_Label_0ee3c538-ec52-435f-ae58-017644bd9513_SetDate">
    <vt:lpwstr>2020-03-27T22:06:32.5677919Z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0x01010066948DA78232054583464A84CBFB02E3</vt:lpwstr>
  </property>
</Properties>
</file>